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09728" cy="5148072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4" name="Shape 2"/>
          <p:cNvSpPr/>
          <p:nvPr/>
        </p:nvSpPr>
        <p:spPr>
          <a:xfrm>
            <a:off x="2743200" y="1097280"/>
            <a:ext cx="2423160" cy="274320"/>
          </a:xfrm>
          <a:prstGeom prst="roundRect">
            <a:avLst>
              <a:gd name="adj" fmla="val 50000"/>
            </a:avLst>
          </a:prstGeom>
          <a:solidFill>
            <a:srgbClr val="0EA5E9">
              <a:alpha val="12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2743200" y="109728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ENGINEERING UPDATE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Helix Engage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1371600" y="265176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Center CRM  ·  Real-time Telephony  ·  AI Copilot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743200" y="32918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March 18 – 25, 2026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0" y="3840480"/>
            <a:ext cx="2743200" cy="36576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0" y="411480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Satya Suman Sari  ·  FortyTwo Platform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046720" y="47548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/ 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1271016" cy="274320"/>
          </a:xfrm>
          <a:prstGeom prst="roundRect">
            <a:avLst>
              <a:gd name="adj" fmla="val 50000"/>
            </a:avLst>
          </a:prstGeom>
          <a:solidFill>
            <a:srgbClr val="8B5CF6">
              <a:alpha val="12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127101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A GLANCE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in Numbers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188720"/>
            <a:ext cx="1920240" cy="1554480"/>
          </a:xfrm>
          <a:prstGeom prst="roundRect">
            <a:avLst>
              <a:gd name="adj" fmla="val 7059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40080" y="1234440"/>
            <a:ext cx="1554480" cy="32004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371600"/>
            <a:ext cx="1920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457200" y="219456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Commits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606040" y="1188720"/>
            <a:ext cx="1920240" cy="1554480"/>
          </a:xfrm>
          <a:prstGeom prst="roundRect">
            <a:avLst>
              <a:gd name="adj" fmla="val 7059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88920" y="1234440"/>
            <a:ext cx="1554480" cy="3200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2" name="Text 10"/>
          <p:cNvSpPr/>
          <p:nvPr/>
        </p:nvSpPr>
        <p:spPr>
          <a:xfrm>
            <a:off x="2606040" y="1371600"/>
            <a:ext cx="1920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2606040" y="219456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Repositories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754880" y="1188720"/>
            <a:ext cx="1920240" cy="1554480"/>
          </a:xfrm>
          <a:prstGeom prst="roundRect">
            <a:avLst>
              <a:gd name="adj" fmla="val 7059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937760" y="1234440"/>
            <a:ext cx="1554480" cy="3200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6" name="Text 14"/>
          <p:cNvSpPr/>
          <p:nvPr/>
        </p:nvSpPr>
        <p:spPr>
          <a:xfrm>
            <a:off x="4754880" y="1371600"/>
            <a:ext cx="1920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4754880" y="219456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Days Active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903720" y="1188720"/>
            <a:ext cx="1920240" cy="1554480"/>
          </a:xfrm>
          <a:prstGeom prst="roundRect">
            <a:avLst>
              <a:gd name="adj" fmla="val 7059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086600" y="1234440"/>
            <a:ext cx="1554480" cy="3200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0" name="Text 18"/>
          <p:cNvSpPr/>
          <p:nvPr/>
        </p:nvSpPr>
        <p:spPr>
          <a:xfrm>
            <a:off x="6903720" y="1371600"/>
            <a:ext cx="1920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6903720" y="219456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Frontend Commits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371600" y="3108960"/>
            <a:ext cx="2286000" cy="365760"/>
          </a:xfrm>
          <a:prstGeom prst="roundRect">
            <a:avLst>
              <a:gd name="adj" fmla="val 50000"/>
            </a:avLst>
          </a:prstGeom>
          <a:solidFill>
            <a:srgbClr val="F1F5F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371600" y="31089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helix-engage  50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931920" y="3108960"/>
            <a:ext cx="2286000" cy="365760"/>
          </a:xfrm>
          <a:prstGeom prst="roundRect">
            <a:avLst>
              <a:gd name="adj" fmla="val 50000"/>
            </a:avLst>
          </a:prstGeom>
          <a:solidFill>
            <a:srgbClr val="F1F5F9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931920" y="31089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helix-engage-server  27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492240" y="3108960"/>
            <a:ext cx="2286000" cy="365760"/>
          </a:xfrm>
          <a:prstGeom prst="roundRect">
            <a:avLst>
              <a:gd name="adj" fmla="val 50000"/>
            </a:avLst>
          </a:prstGeom>
          <a:solidFill>
            <a:srgbClr val="F1F5F9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92240" y="31089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FortyTwoApps/SDK  1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914400" y="384048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repos ·  7 working days ·  78 commits shipped to production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8046720" y="47548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9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1929384" cy="274320"/>
          </a:xfrm>
          <a:prstGeom prst="roundRect">
            <a:avLst>
              <a:gd name="adj" fmla="val 50000"/>
            </a:avLst>
          </a:prstGeom>
          <a:solidFill>
            <a:srgbClr val="0EA5E9">
              <a:alpha val="12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19293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INFRASTRUCTURE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☎  </a:t>
            </a:r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Telephony &amp; SIP Overhaul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" y="1234440"/>
            <a:ext cx="4114800" cy="1828800"/>
          </a:xfrm>
          <a:prstGeom prst="roundRect">
            <a:avLst>
              <a:gd name="adj" fmla="val 5000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0759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Outbound Calling  </a:t>
            </a:r>
            <a:pPr indent="0" marL="0">
              <a:buNone/>
            </a:pPr>
            <a:r>
              <a:rPr lang="en-US" sz="700" b="1" dirty="0">
                <a:solidFill>
                  <a:srgbClr val="FFFFFF"/>
                </a:solidFill>
                <a:highlight>
                  <a:srgbClr val="0EA5E9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Frontend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SIP call from browser — no Kookoo bridge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Immediate call card UI with auto-answer SIP bridge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 Call label fix, force active state after auto-answer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Reset outboundPending on call end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754880" y="1234440"/>
            <a:ext cx="4114800" cy="1828800"/>
          </a:xfrm>
          <a:prstGeom prst="roundRect">
            <a:avLst>
              <a:gd name="adj" fmla="val 5000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130759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Ozonetel Integration  </a:t>
            </a:r>
            <a:pPr indent="0" marL="0">
              <a:buNone/>
            </a:pPr>
            <a:r>
              <a:rPr lang="en-US" sz="700" b="1" dirty="0">
                <a:solidFill>
                  <a:srgbClr val="FFFFFF"/>
                </a:solidFill>
                <a:highlight>
                  <a:srgbClr val="8B5CF6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Server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937760" y="160020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Ozonetel V3 dial endpoint + webhook handler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Disposition API for ACW release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Force Ready endpoint for agent state mgmt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Token: 10-min cache, 401 invalidation, refresh on login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274320" y="3246120"/>
            <a:ext cx="4114800" cy="1645920"/>
          </a:xfrm>
          <a:prstGeom prst="roundRect">
            <a:avLst>
              <a:gd name="adj" fmla="val 5556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31927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 &amp; Agent State  </a:t>
            </a:r>
            <a:pPr indent="0" marL="0">
              <a:buNone/>
            </a:pPr>
            <a:r>
              <a:rPr lang="en-US" sz="700" b="1" dirty="0">
                <a:solidFill>
                  <a:srgbClr val="FFFFFF"/>
                </a:solidFill>
                <a:highlight>
                  <a:srgbClr val="0EA5E9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Frontend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3611880"/>
            <a:ext cx="374904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 driven by Agent entity with token refresh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Centralised outbound dial into useSip().dialOutbound()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UCID tracking from SIP headers for disposition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indicator for connection health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754880" y="3246120"/>
            <a:ext cx="4114800" cy="1645920"/>
          </a:xfrm>
          <a:prstGeom prst="roundRect">
            <a:avLst>
              <a:gd name="adj" fmla="val 5556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37760" y="331927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Multi-Agent &amp; Sessions  </a:t>
            </a:r>
            <a:pPr indent="0" marL="0">
              <a:buNone/>
            </a:pPr>
            <a:r>
              <a:rPr lang="en-US" sz="700" b="1" dirty="0">
                <a:solidFill>
                  <a:srgbClr val="FFFFFF"/>
                </a:solidFill>
                <a:highlight>
                  <a:srgbClr val="8B5CF6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Server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937760" y="3611880"/>
            <a:ext cx="374904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Multi-agent SIP with Redis session lockout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Strict duplicate login — one device per agent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lock stores IP + timestamp for debugging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SSE agent state broadcast for supervisor view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8046720" y="47548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9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1600200" cy="274320"/>
          </a:xfrm>
          <a:prstGeom prst="roundRect">
            <a:avLst>
              <a:gd name="adj" fmla="val 50000"/>
            </a:avLst>
          </a:prstGeom>
          <a:solidFill>
            <a:srgbClr val="10B981">
              <a:alpha val="12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1600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EXPERIENCE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🖥  </a:t>
            </a:r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Call Desk &amp; Agent UX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" y="1234440"/>
            <a:ext cx="2788920" cy="2377440"/>
          </a:xfrm>
          <a:prstGeom prst="roundRect">
            <a:avLst>
              <a:gd name="adj" fmla="val 3846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07592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Call Desk Redesign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24231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2-panel layout with collapsible sidebar &amp; inline AI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Collapsible context panel, worklist/calls tabs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Pinned header &amp; chat input, numpad dialler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Ringtone support for incoming calls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3246120" y="1234440"/>
            <a:ext cx="2788920" cy="2377440"/>
          </a:xfrm>
          <a:prstGeom prst="roundRect">
            <a:avLst>
              <a:gd name="adj" fmla="val 3846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29000" y="1307592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Post-Call Workflow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429000" y="1600200"/>
            <a:ext cx="24231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Disposition → appointment booking → follow-up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Disposition returns straight to worklist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Send disposition to sidecar with UCID for ACW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Enquiry in post-call, appointment skip button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6217920" y="1234440"/>
            <a:ext cx="2651760" cy="2377440"/>
          </a:xfrm>
          <a:prstGeom prst="roundRect">
            <a:avLst>
              <a:gd name="adj" fmla="val 3846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0" y="130759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UI Polish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0" y="1600200"/>
            <a:ext cx="2286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FontAwesome Pro Duotone icon migration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Tooltips, sticky headers, roles, search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 React error #520 in prod tables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scroll containment, brand tokens refresh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8046720" y="47548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9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1682496" cy="274320"/>
          </a:xfrm>
          <a:prstGeom prst="roundRect">
            <a:avLst>
              <a:gd name="adj" fmla="val 50000"/>
            </a:avLst>
          </a:prstGeom>
          <a:solidFill>
            <a:srgbClr val="F59E0B">
              <a:alpha val="12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16824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FEATURES SHIPPED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🚀  </a:t>
            </a:r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Major Features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" y="1234440"/>
            <a:ext cx="4114800" cy="1828800"/>
          </a:xfrm>
          <a:prstGeom prst="roundRect">
            <a:avLst>
              <a:gd name="adj" fmla="val 5000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0759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Supervisor Module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performance analytics page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monitor with active calls visibility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Master data management pages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Server: team perf + active calls endpoints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754880" y="1234440"/>
            <a:ext cx="4114800" cy="1828800"/>
          </a:xfrm>
          <a:prstGeom prst="roundRect">
            <a:avLst>
              <a:gd name="adj" fmla="val 5000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130759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Missed Call Queue (Phase 2)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937760" y="160020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Missed call queue ingestion &amp; worklist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Auto-assignment engine for agents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Login redesign with role-based routing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lookup for missed callers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274320" y="3246120"/>
            <a:ext cx="4114800" cy="1645920"/>
          </a:xfrm>
          <a:prstGeom prst="roundRect">
            <a:avLst>
              <a:gd name="adj" fmla="val 5556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31927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Features (Phase 1)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3611880"/>
            <a:ext cx="374904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status toggle (Ready / Not Ready / Break)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search across patients, leads, calls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Enquiry form for new patient intake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 Performance page + logout modal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754880" y="3246120"/>
            <a:ext cx="4114800" cy="1645920"/>
          </a:xfrm>
          <a:prstGeom prst="roundRect">
            <a:avLst>
              <a:gd name="adj" fmla="val 5556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37760" y="331927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Recording Analysis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937760" y="3611880"/>
            <a:ext cx="374904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Deepgram diarization + AI insights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Redis caching layer for analysis results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Full-stack: frontend player + server module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8046720" y="47548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9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1517904" cy="274320"/>
          </a:xfrm>
          <a:prstGeom prst="roundRect">
            <a:avLst>
              <a:gd name="adj" fmla="val 50000"/>
            </a:avLst>
          </a:prstGeom>
          <a:solidFill>
            <a:srgbClr val="8B5CF6">
              <a:alpha val="12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151790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BACKEND &amp; DATA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  </a:t>
            </a:r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Backend &amp; Data Layer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" y="1234440"/>
            <a:ext cx="4114800" cy="1828800"/>
          </a:xfrm>
          <a:prstGeom prst="roundRect">
            <a:avLst>
              <a:gd name="adj" fmla="val 5000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0759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Data Wiring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Migrated frontend to Jotai + Vercel AI SDK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Corrected all 7 GraphQL queries (fields, LINKS/PHONES)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Webhook handler for Ozonetel call records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seeder: 5 doctors, appointments linked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754880" y="1234440"/>
            <a:ext cx="4114800" cy="1828800"/>
          </a:xfrm>
          <a:prstGeom prst="roundRect">
            <a:avLst>
              <a:gd name="adj" fmla="val 5000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130759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Server Endpoints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937760" y="160020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Call control, recording, CDR, missed calls, live assist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summary, AHT, performance aggregation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refresh endpoint for auto-renewal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 module with full-text capabilities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274320" y="3246120"/>
            <a:ext cx="4114800" cy="1645920"/>
          </a:xfrm>
          <a:prstGeom prst="roundRect">
            <a:avLst>
              <a:gd name="adj" fmla="val 5556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31927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Pages Built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3611880"/>
            <a:ext cx="374904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Worklist table, call history, patients, dashboard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Reports, team dashboard, campaigns, settings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detail page, campaign edit slideout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Appointments page with data refresh on login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754880" y="3246120"/>
            <a:ext cx="4114800" cy="1645920"/>
          </a:xfrm>
          <a:prstGeom prst="roundRect">
            <a:avLst>
              <a:gd name="adj" fmla="val 5556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37760" y="3319272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SDK App  </a:t>
            </a:r>
            <a:pPr indent="0" marL="0">
              <a:buNone/>
            </a:pPr>
            <a:r>
              <a:rPr lang="en-US" sz="700" b="1" dirty="0">
                <a:solidFill>
                  <a:srgbClr val="FFFFFF"/>
                </a:solidFill>
                <a:highlight>
                  <a:srgbClr val="10B981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FortyTwoApps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937760" y="3611880"/>
            <a:ext cx="374904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Helix Engage SDK app entity definitions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Call center CRM object model for platform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for platform-native data integration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8046720" y="47548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/ 9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1188720" cy="274320"/>
          </a:xfrm>
          <a:prstGeom prst="roundRect">
            <a:avLst>
              <a:gd name="adj" fmla="val 50000"/>
            </a:avLst>
          </a:prstGeom>
          <a:solidFill>
            <a:srgbClr val="EF4444">
              <a:alpha val="12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🛠  </a:t>
            </a:r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Deployment &amp; DevOps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" y="1234440"/>
            <a:ext cx="2788920" cy="2011680"/>
          </a:xfrm>
          <a:prstGeom prst="roundRect">
            <a:avLst>
              <a:gd name="adj" fmla="val 4545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07592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Deployment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24231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Deployed to Hostinger VPS with Docker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Switched to global_healthx Ozonetel account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Dockerfile for server-side containerization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3246120" y="1234440"/>
            <a:ext cx="2788920" cy="2011680"/>
          </a:xfrm>
          <a:prstGeom prst="roundRect">
            <a:avLst>
              <a:gd name="adj" fmla="val 4545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29000" y="1307592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&amp; Testing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429000" y="1600200"/>
            <a:ext cx="24231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Migrated AI to Vercel AI SDK + OpenAI provider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flow test script — validates full pipeline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call assist integration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6217920" y="1234440"/>
            <a:ext cx="2651760" cy="2011680"/>
          </a:xfrm>
          <a:prstGeom prst="roundRect">
            <a:avLst>
              <a:gd name="adj" fmla="val 4545"/>
            </a:avLst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0" y="130759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0" y="1600200"/>
            <a:ext cx="228600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onboarding README with arch guide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Supervisor module spec + plan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Multi-agent spec + plan</a:t>
            </a:r>
            <a:endParaRPr lang="en-US" sz="850" dirty="0"/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session plans in commits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8046720" y="47548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/ 9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1188720" cy="274320"/>
          </a:xfrm>
          <a:prstGeom prst="roundRect">
            <a:avLst>
              <a:gd name="adj" fmla="val 50000"/>
            </a:avLst>
          </a:prstGeom>
          <a:solidFill>
            <a:srgbClr val="6366F1">
              <a:alpha val="12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BY DAY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📅  </a:t>
            </a:r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 Timeline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280160" y="1188720"/>
            <a:ext cx="22860" cy="3657600"/>
          </a:xfrm>
          <a:prstGeom prst="rect">
            <a:avLst/>
          </a:prstGeom>
          <a:solidFill>
            <a:srgbClr val="6366F1">
              <a:alpha val="4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1207008" y="1261872"/>
            <a:ext cx="164592" cy="164592"/>
          </a:xfrm>
          <a:prstGeom prst="ellipse">
            <a:avLst/>
          </a:prstGeom>
          <a:solidFill>
            <a:srgbClr val="6366F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554480" y="118872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 18 (Tue)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3017520" y="11887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Day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846320" y="118872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Call desk redesign, Jotai + AI SDK migration, seeder, AI flow test, VPS deploy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1207008" y="1773936"/>
            <a:ext cx="164592" cy="164592"/>
          </a:xfrm>
          <a:prstGeom prst="ellipse">
            <a:avLst/>
          </a:prstGeom>
          <a:solidFill>
            <a:srgbClr val="6366F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554480" y="1700784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 19 (Wed)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3017520" y="1700784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Layer Sprint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846320" y="1700784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data pages, post-call workflow, GraphQL fixes, Kookoo IVR, outbound UI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207008" y="2286000"/>
            <a:ext cx="164592" cy="164592"/>
          </a:xfrm>
          <a:prstGeom prst="ellipse">
            <a:avLst/>
          </a:prstGeom>
          <a:solidFill>
            <a:srgbClr val="6366F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554480" y="2212848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 20 (Thu)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3017520" y="2212848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Telephony Breakthrough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846320" y="2212848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SIP replacing Kookoo, UCID tracking, Force Ready, Set Disposition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1207008" y="2798064"/>
            <a:ext cx="164592" cy="164592"/>
          </a:xfrm>
          <a:prstGeom prst="ellipse">
            <a:avLst/>
          </a:prstGeom>
          <a:solidFill>
            <a:srgbClr val="6366F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554480" y="2724912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 21 (Fri)</a:t>
            </a:r>
            <a:endParaRPr lang="en-US" sz="700" dirty="0"/>
          </a:p>
        </p:txBody>
      </p:sp>
      <p:sp>
        <p:nvSpPr>
          <p:cNvPr id="21" name="Text 19"/>
          <p:cNvSpPr/>
          <p:nvPr/>
        </p:nvSpPr>
        <p:spPr>
          <a:xfrm>
            <a:off x="3017520" y="2724912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Experience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846320" y="2724912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1: status toggle, search, enquiry form, My Performance, FA icons, AHT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1207008" y="3310128"/>
            <a:ext cx="164592" cy="164592"/>
          </a:xfrm>
          <a:prstGeom prst="ellipse">
            <a:avLst/>
          </a:prstGeom>
          <a:solidFill>
            <a:srgbClr val="6366F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54480" y="3236976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 23 (Sun)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3017520" y="3236976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&amp; Reliability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46320" y="3236976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2: missed call queue, auto-assign, Redis lockout, Patient 360, SDK defs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1207008" y="3822192"/>
            <a:ext cx="164592" cy="164592"/>
          </a:xfrm>
          <a:prstGeom prst="ellipse">
            <a:avLst/>
          </a:prstGeom>
          <a:solidFill>
            <a:srgbClr val="6366F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554480" y="374904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 24 (Mon)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3017520" y="374904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Supervisor Module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846320" y="374904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perf, live monitor, master data, SSE, UUID fix, maintenance, QA sweep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1207008" y="4334256"/>
            <a:ext cx="164592" cy="164592"/>
          </a:xfrm>
          <a:prstGeom prst="ellipse">
            <a:avLst/>
          </a:prstGeom>
          <a:solidFill>
            <a:srgbClr val="6366F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554480" y="4261104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 25 (Tue)</a:t>
            </a:r>
            <a:endParaRPr lang="en-US" sz="700" dirty="0"/>
          </a:p>
        </p:txBody>
      </p:sp>
      <p:sp>
        <p:nvSpPr>
          <p:cNvPr id="33" name="Text 31"/>
          <p:cNvSpPr/>
          <p:nvPr/>
        </p:nvSpPr>
        <p:spPr>
          <a:xfrm>
            <a:off x="3017520" y="4261104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Intelligence Layer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846320" y="4261104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Deepgram diarization, AI insights, SIP via Agent entity, token refresh, network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046720" y="47548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9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2801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 commits.  8 days.  Ship mode.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3840480" y="210312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🚢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371600" y="274320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browser-native SIP calling to AI-powered recording analysis — Helix Engage is becoming a production contact center platform.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731520" y="3566160"/>
            <a:ext cx="1463040" cy="320040"/>
          </a:xfrm>
          <a:prstGeom prst="roundRect">
            <a:avLst>
              <a:gd name="adj" fmla="val 48571"/>
            </a:avLst>
          </a:prstGeom>
          <a:solidFill>
            <a:srgbClr val="F1F5F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356616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 Calling  ✓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2377440" y="3566160"/>
            <a:ext cx="1463040" cy="320040"/>
          </a:xfrm>
          <a:prstGeom prst="roundRect">
            <a:avLst>
              <a:gd name="adj" fmla="val 48571"/>
            </a:avLst>
          </a:prstGeom>
          <a:solidFill>
            <a:srgbClr val="F1F5F9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377440" y="356616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Multi-Agent  ✓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4023360" y="3566160"/>
            <a:ext cx="1463040" cy="320040"/>
          </a:xfrm>
          <a:prstGeom prst="roundRect">
            <a:avLst>
              <a:gd name="adj" fmla="val 48571"/>
            </a:avLst>
          </a:prstGeom>
          <a:solidFill>
            <a:srgbClr val="F1F5F9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023360" y="356616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Supervisor  ✓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5669280" y="3566160"/>
            <a:ext cx="1463040" cy="320040"/>
          </a:xfrm>
          <a:prstGeom prst="roundRect">
            <a:avLst>
              <a:gd name="adj" fmla="val 48571"/>
            </a:avLst>
          </a:prstGeom>
          <a:solidFill>
            <a:srgbClr val="F1F5F9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0" y="356616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Copilot  ✓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7315200" y="3566160"/>
            <a:ext cx="1463040" cy="320040"/>
          </a:xfrm>
          <a:prstGeom prst="roundRect">
            <a:avLst>
              <a:gd name="adj" fmla="val 48571"/>
            </a:avLst>
          </a:prstGeom>
          <a:solidFill>
            <a:srgbClr val="F1F5F9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0" y="356616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Recording Analysis  ✓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1828800" y="4297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Satya Suman Sari  ·  FortyTwo Platform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8046720" y="47548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FortyTwo Platform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Helix Engage — Weekly Update (Mar 18–25, 2026)</dc:title>
  <dc:subject>Engineering Progress Report</dc:subject>
  <dc:creator>Satya Suman Sari</dc:creator>
  <cp:lastModifiedBy>Satya Suman Sari</cp:lastModifiedBy>
  <cp:revision>1</cp:revision>
  <dcterms:created xsi:type="dcterms:W3CDTF">2026-03-25T07:54:50Z</dcterms:created>
  <dcterms:modified xsi:type="dcterms:W3CDTF">2026-03-25T07:54:50Z</dcterms:modified>
</cp:coreProperties>
</file>